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50" r:id="rId1"/>
  </p:sldMasterIdLst>
  <p:sldIdLst>
    <p:sldId id="256" r:id="rId2"/>
    <p:sldId id="293" r:id="rId3"/>
    <p:sldId id="294" r:id="rId4"/>
    <p:sldId id="261" r:id="rId5"/>
    <p:sldId id="264" r:id="rId6"/>
    <p:sldId id="257" r:id="rId7"/>
    <p:sldId id="269" r:id="rId8"/>
    <p:sldId id="266" r:id="rId9"/>
    <p:sldId id="270" r:id="rId10"/>
    <p:sldId id="276" r:id="rId11"/>
    <p:sldId id="271" r:id="rId12"/>
    <p:sldId id="286" r:id="rId13"/>
    <p:sldId id="272" r:id="rId14"/>
    <p:sldId id="277" r:id="rId15"/>
    <p:sldId id="273" r:id="rId16"/>
    <p:sldId id="262" r:id="rId17"/>
    <p:sldId id="268" r:id="rId18"/>
    <p:sldId id="274" r:id="rId19"/>
    <p:sldId id="292" r:id="rId20"/>
    <p:sldId id="279" r:id="rId21"/>
    <p:sldId id="291" r:id="rId22"/>
    <p:sldId id="289" r:id="rId23"/>
    <p:sldId id="280" r:id="rId24"/>
    <p:sldId id="281" r:id="rId25"/>
    <p:sldId id="282" r:id="rId26"/>
    <p:sldId id="284" r:id="rId27"/>
    <p:sldId id="283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79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8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30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1092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157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4279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7768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732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6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38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8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3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7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191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83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0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773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649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1" r:id="rId1"/>
    <p:sldLayoutId id="2147484052" r:id="rId2"/>
    <p:sldLayoutId id="2147484053" r:id="rId3"/>
    <p:sldLayoutId id="2147484054" r:id="rId4"/>
    <p:sldLayoutId id="2147484055" r:id="rId5"/>
    <p:sldLayoutId id="2147484056" r:id="rId6"/>
    <p:sldLayoutId id="2147484057" r:id="rId7"/>
    <p:sldLayoutId id="2147484058" r:id="rId8"/>
    <p:sldLayoutId id="2147484059" r:id="rId9"/>
    <p:sldLayoutId id="2147484060" r:id="rId10"/>
    <p:sldLayoutId id="2147484061" r:id="rId11"/>
    <p:sldLayoutId id="2147484062" r:id="rId12"/>
    <p:sldLayoutId id="2147484063" r:id="rId13"/>
    <p:sldLayoutId id="2147484064" r:id="rId14"/>
    <p:sldLayoutId id="2147484065" r:id="rId15"/>
    <p:sldLayoutId id="214748406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://history.nih.gov/exhibits/gaucher/docs/page_11.html#carrier" TargetMode="External"/><Relationship Id="rId5" Type="http://schemas.openxmlformats.org/officeDocument/2006/relationships/hyperlink" Target="http://history.nih.gov/exhibits/gaucher/docs/page_11.html#gene" TargetMode="External"/><Relationship Id="rId4" Type="http://schemas.openxmlformats.org/officeDocument/2006/relationships/hyperlink" Target="http://history.nih.gov/exhibits/gaucher/docs/page_11.html#inheri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hyperlink" Target="http://history.nih.gov/exhibits/gaucher/docs/page_11.html#mutat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hyperlink" Target="http://www.elelyso.com/how-do-you-get-gaucher" TargetMode="External"/><Relationship Id="rId5" Type="http://schemas.openxmlformats.org/officeDocument/2006/relationships/hyperlink" Target="http://www.archivesofpathology.org/na101/home/literatum/publisher/pinnacle/journals/content/" TargetMode="External"/><Relationship Id="rId4" Type="http://schemas.openxmlformats.org/officeDocument/2006/relationships/hyperlink" Target="http://history.nih.gov/exhibits/gaucher/docs/page_03.html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hyperlink" Target="http://history.nih.gov/exhibits/gaucher/docs/page_11.html#glucocerebroside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://history.nih.gov/exhibits/gaucher/docs/page_11.html#liver" TargetMode="External"/><Relationship Id="rId5" Type="http://schemas.openxmlformats.org/officeDocument/2006/relationships/hyperlink" Target="http://history.nih.gov/exhibits/gaucher/docs/page_11.html#spleen" TargetMode="Externa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 smtClean="0"/>
              <a:t>Gauchers</a:t>
            </a:r>
            <a:r>
              <a:rPr lang="en-US" sz="7200" dirty="0" smtClean="0"/>
              <a:t> Disease</a:t>
            </a:r>
            <a:endParaRPr lang="en-US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ctr"/>
            <a:r>
              <a:rPr lang="en-US" sz="3200" dirty="0" smtClean="0"/>
              <a:t>By: Ridley, S. </a:t>
            </a:r>
          </a:p>
          <a:p>
            <a:pPr algn="ctr"/>
            <a:r>
              <a:rPr lang="en-US" sz="3200" dirty="0" smtClean="0"/>
              <a:t>For: Dr. Halloran: Cell Physiology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850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71"/>
    </mc:Choice>
    <mc:Fallback>
      <p:transition spd="slow" advTm="9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 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516" y="1763486"/>
            <a:ext cx="7402286" cy="4288971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smtClean="0"/>
              <a:t>The </a:t>
            </a:r>
            <a:r>
              <a:rPr lang="en-US" sz="3600" dirty="0"/>
              <a:t>most common type of GD, often presents with abdominal pain and/or enlargement due </a:t>
            </a:r>
            <a:r>
              <a:rPr lang="en-US" sz="3600" dirty="0" smtClean="0"/>
              <a:t>to hepatosplenomegaly( enlarged liver and spleen) as well as a combination of anemia(decrease in red blood cells), </a:t>
            </a:r>
            <a:r>
              <a:rPr lang="en-US" sz="3600" dirty="0" smtClean="0"/>
              <a:t>leukocytopenia</a:t>
            </a:r>
            <a:r>
              <a:rPr lang="en-US" sz="3600" dirty="0" smtClean="0"/>
              <a:t> (, </a:t>
            </a:r>
            <a:r>
              <a:rPr lang="en-US" sz="3600" dirty="0"/>
              <a:t>and thrombocytopenia as the most common clinical manifestations.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4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20"/>
    </mc:Choice>
    <mc:Fallback>
      <p:transition spd="slow" advTm="28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Young/ Adults and Adults</a:t>
            </a:r>
          </a:p>
          <a:p>
            <a:r>
              <a:rPr lang="en-US" sz="3600" dirty="0" smtClean="0"/>
              <a:t>No nervous system complication</a:t>
            </a:r>
          </a:p>
          <a:p>
            <a:r>
              <a:rPr lang="en-US" sz="3600" dirty="0" smtClean="0"/>
              <a:t>Effects of the disease varies from mild to severe</a:t>
            </a:r>
          </a:p>
          <a:p>
            <a:r>
              <a:rPr lang="en-US" sz="3600" dirty="0" smtClean="0"/>
              <a:t>Glucocerebrosidase</a:t>
            </a:r>
            <a:r>
              <a:rPr lang="en-US" sz="3600" dirty="0" smtClean="0"/>
              <a:t> activity is less than normal</a:t>
            </a:r>
            <a:endParaRPr lang="en-US" sz="3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8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72"/>
    </mc:Choice>
    <mc:Fallback>
      <p:transition spd="slow" advTm="26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1: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270000"/>
            <a:ext cx="8797751" cy="5588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870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6"/>
    </mc:Choice>
    <mc:Fallback>
      <p:transition spd="slow" advTm="2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Infants</a:t>
            </a:r>
          </a:p>
          <a:p>
            <a:r>
              <a:rPr lang="en-US" sz="3600" dirty="0" smtClean="0"/>
              <a:t>Early Nervous System Complications</a:t>
            </a:r>
          </a:p>
          <a:p>
            <a:r>
              <a:rPr lang="en-US" sz="3600" dirty="0" smtClean="0"/>
              <a:t>Death infancy</a:t>
            </a:r>
          </a:p>
          <a:p>
            <a:r>
              <a:rPr lang="en-US" sz="3600" dirty="0" smtClean="0"/>
              <a:t>Glucocerebrosidase</a:t>
            </a:r>
            <a:r>
              <a:rPr lang="en-US" sz="3600" dirty="0" smtClean="0"/>
              <a:t> is active but very minimal</a:t>
            </a:r>
          </a:p>
          <a:p>
            <a:endParaRPr lang="en-US" sz="3600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9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62"/>
    </mc:Choice>
    <mc:Fallback>
      <p:transition spd="slow" advTm="20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58" y="275770"/>
            <a:ext cx="7881256" cy="632822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14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7"/>
    </mc:Choice>
    <mc:Fallback>
      <p:transition spd="slow" advTm="38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III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Children/Young </a:t>
            </a:r>
            <a:r>
              <a:rPr lang="en-US" sz="3600" dirty="0" smtClean="0"/>
              <a:t>Adults</a:t>
            </a:r>
          </a:p>
          <a:p>
            <a:r>
              <a:rPr lang="en-US" sz="3600" dirty="0" smtClean="0"/>
              <a:t>Delayed onset of Nervous System complications</a:t>
            </a:r>
          </a:p>
          <a:p>
            <a:r>
              <a:rPr lang="en-US" sz="3600" dirty="0" smtClean="0"/>
              <a:t>Effects of disease because severe once it manifest</a:t>
            </a:r>
          </a:p>
          <a:p>
            <a:r>
              <a:rPr lang="en-US" sz="3600" dirty="0" smtClean="0"/>
              <a:t>Glucocerebrosidase</a:t>
            </a:r>
            <a:r>
              <a:rPr lang="en-US" sz="3600" dirty="0" smtClean="0"/>
              <a:t> activity is minimal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93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38"/>
    </mc:Choice>
    <mc:Fallback>
      <p:transition spd="slow" advTm="257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Get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       </a:t>
            </a:r>
          </a:p>
          <a:p>
            <a:endParaRPr lang="en-US" b="1" dirty="0"/>
          </a:p>
          <a:p>
            <a:r>
              <a:rPr lang="en-US" sz="3600" b="1" dirty="0"/>
              <a:t> </a:t>
            </a:r>
            <a:r>
              <a:rPr lang="en-US" sz="3600" b="1" dirty="0" smtClean="0"/>
              <a:t>1986, </a:t>
            </a:r>
            <a:r>
              <a:rPr lang="en-US" sz="3900" dirty="0" smtClean="0"/>
              <a:t>Dr</a:t>
            </a:r>
            <a:r>
              <a:rPr lang="en-US" sz="3900" dirty="0"/>
              <a:t>. Philippe </a:t>
            </a:r>
            <a:r>
              <a:rPr lang="en-US" sz="3900" dirty="0" smtClean="0"/>
              <a:t>Gaucher</a:t>
            </a:r>
            <a:r>
              <a:rPr lang="en-US" sz="3900" dirty="0" smtClean="0"/>
              <a:t> first described, </a:t>
            </a:r>
            <a:r>
              <a:rPr lang="en-US" sz="3900" dirty="0"/>
              <a:t>the symptoms now known as </a:t>
            </a:r>
            <a:r>
              <a:rPr lang="en-US" sz="3900" dirty="0"/>
              <a:t>Gaucher</a:t>
            </a:r>
            <a:r>
              <a:rPr lang="en-US" sz="3900" dirty="0"/>
              <a:t> </a:t>
            </a:r>
            <a:r>
              <a:rPr lang="en-US" sz="3900" dirty="0" smtClean="0"/>
              <a:t>Disease</a:t>
            </a:r>
            <a:r>
              <a:rPr lang="en-US" sz="3900" dirty="0"/>
              <a:t> </a:t>
            </a:r>
            <a:r>
              <a:rPr lang="en-US" sz="3900" dirty="0" smtClean="0"/>
              <a:t>as the following</a:t>
            </a:r>
            <a:r>
              <a:rPr lang="en-US" sz="3900" dirty="0" smtClean="0"/>
              <a:t>:</a:t>
            </a:r>
          </a:p>
          <a:p>
            <a:endParaRPr lang="en-US" sz="3900" dirty="0"/>
          </a:p>
          <a:p>
            <a:endParaRPr lang="en-US" sz="3900" dirty="0"/>
          </a:p>
          <a:p>
            <a:endParaRPr lang="en-US" sz="3200" dirty="0" smtClean="0"/>
          </a:p>
          <a:p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30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888"/>
    </mc:Choice>
    <mc:Fallback>
      <p:transition spd="slow" advTm="13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get </a:t>
            </a:r>
            <a:r>
              <a:rPr lang="en-US" dirty="0" smtClean="0"/>
              <a:t>Gauchers</a:t>
            </a:r>
            <a:r>
              <a:rPr lang="en-US" dirty="0" smtClean="0"/>
              <a:t> Disease Cont’d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677334" y="1390651"/>
            <a:ext cx="9628716" cy="465071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200" dirty="0"/>
              <a:t>It is an autosomal recessive disease and the most prevalent Lysosomal Storage Disorder (LSD), with an incidence of about 1 in 20,000 live births. </a:t>
            </a:r>
            <a:endParaRPr lang="en-US" sz="3200" dirty="0" smtClean="0"/>
          </a:p>
          <a:p>
            <a:r>
              <a:rPr lang="en-US" sz="3200" dirty="0" smtClean="0"/>
              <a:t>Despite </a:t>
            </a:r>
            <a:r>
              <a:rPr lang="en-US" sz="3200" dirty="0"/>
              <a:t>the fact that </a:t>
            </a:r>
            <a:r>
              <a:rPr lang="en-US" sz="3200" dirty="0"/>
              <a:t>Gaucher</a:t>
            </a:r>
            <a:r>
              <a:rPr lang="en-US" sz="3200" dirty="0"/>
              <a:t> Disease consists of a phenotype, with varying degrees of severity, it has been sub-divided in three subtypes according to the presence or absence of neurological involvement</a:t>
            </a:r>
          </a:p>
          <a:p>
            <a:endParaRPr lang="en-US" sz="3200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9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58"/>
    </mc:Choice>
    <mc:Fallback>
      <p:transition spd="slow" advTm="33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Get </a:t>
            </a:r>
            <a:r>
              <a:rPr lang="en-US" dirty="0" smtClean="0"/>
              <a:t>Gauchers</a:t>
            </a:r>
            <a:r>
              <a:rPr lang="en-US" dirty="0" smtClean="0"/>
              <a:t> Disease Cont’d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393371"/>
            <a:ext cx="8596668" cy="503645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Gaucher</a:t>
            </a:r>
            <a:r>
              <a:rPr lang="en-US" sz="2800" dirty="0" smtClean="0"/>
              <a:t> </a:t>
            </a:r>
            <a:r>
              <a:rPr lang="en-US" sz="2800" dirty="0"/>
              <a:t>disease </a:t>
            </a:r>
            <a:r>
              <a:rPr lang="en-US" sz="2800" dirty="0" smtClean="0"/>
              <a:t>is an </a:t>
            </a:r>
            <a:r>
              <a:rPr lang="en-US" sz="2800" dirty="0"/>
              <a:t>"autosomal recessive" genetic disease. </a:t>
            </a:r>
            <a:endParaRPr lang="en-US" sz="2800" dirty="0" smtClean="0"/>
          </a:p>
          <a:p>
            <a:r>
              <a:rPr lang="en-US" sz="2800" dirty="0" smtClean="0"/>
              <a:t>This </a:t>
            </a:r>
            <a:r>
              <a:rPr lang="en-US" sz="2800" dirty="0"/>
              <a:t>means that both of the </a:t>
            </a:r>
            <a:r>
              <a:rPr lang="en-US" sz="2800" dirty="0"/>
              <a:t>glucocerebrosdiase</a:t>
            </a:r>
            <a:r>
              <a:rPr lang="en-US" sz="2800" dirty="0"/>
              <a:t> genes a person </a:t>
            </a:r>
            <a:r>
              <a:rPr lang="en-US" sz="2800" u="sng" dirty="0">
                <a:hlinkClick r:id="rId4"/>
              </a:rPr>
              <a:t>inherits</a:t>
            </a:r>
            <a:r>
              <a:rPr lang="en-US" sz="2800" dirty="0"/>
              <a:t> - one from the mother and one from the father -- must be mutated for the person to have the disease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A person with only one mutated </a:t>
            </a:r>
            <a:r>
              <a:rPr lang="en-US" sz="2800" u="sng" dirty="0">
                <a:hlinkClick r:id="rId5"/>
              </a:rPr>
              <a:t>gene</a:t>
            </a:r>
            <a:r>
              <a:rPr lang="en-US" sz="2800" dirty="0"/>
              <a:t> is a </a:t>
            </a:r>
            <a:r>
              <a:rPr lang="en-US" sz="2800" u="sng" dirty="0">
                <a:hlinkClick r:id="rId6"/>
              </a:rPr>
              <a:t>carrier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 </a:t>
            </a:r>
            <a:r>
              <a:rPr lang="en-US" sz="2800" dirty="0"/>
              <a:t>A carrier of </a:t>
            </a:r>
            <a:r>
              <a:rPr lang="en-US" sz="2800" dirty="0"/>
              <a:t>Gaucher</a:t>
            </a:r>
            <a:r>
              <a:rPr lang="en-US" sz="2800" dirty="0"/>
              <a:t> Disease is not affected but can pass the trait on to his/her children.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6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05"/>
    </mc:Choice>
    <mc:Fallback>
      <p:transition spd="slow" advTm="57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Get Tested For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38515"/>
            <a:ext cx="8596668" cy="450284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B</a:t>
            </a:r>
            <a:r>
              <a:rPr lang="en-US" sz="2800" dirty="0" smtClean="0"/>
              <a:t>lood Test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S</a:t>
            </a:r>
            <a:r>
              <a:rPr lang="en-US" sz="2800" dirty="0" smtClean="0"/>
              <a:t>aliva Test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Getting tested will help to </a:t>
            </a:r>
            <a:r>
              <a:rPr lang="en-US" sz="2800" dirty="0"/>
              <a:t>identify potential carriers of the </a:t>
            </a:r>
            <a:r>
              <a:rPr lang="en-US" sz="2800" dirty="0"/>
              <a:t>Gaucher</a:t>
            </a:r>
            <a:r>
              <a:rPr lang="en-US" sz="2800" dirty="0"/>
              <a:t> gene. 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Gaucher</a:t>
            </a:r>
            <a:r>
              <a:rPr lang="en-US" sz="2800" dirty="0" smtClean="0"/>
              <a:t> </a:t>
            </a:r>
            <a:r>
              <a:rPr lang="en-US" sz="2800" dirty="0"/>
              <a:t>disease can be diagnosed </a:t>
            </a:r>
            <a:r>
              <a:rPr lang="en-US" sz="2800" dirty="0" smtClean="0"/>
              <a:t>early </a:t>
            </a:r>
            <a:r>
              <a:rPr lang="en-US" sz="2800" dirty="0"/>
              <a:t>through a blood test. 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4"/>
    </mc:Choice>
    <mc:Fallback>
      <p:transition spd="slow" advTm="14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200151"/>
            <a:ext cx="8596668" cy="4841212"/>
          </a:xfrm>
        </p:spPr>
        <p:txBody>
          <a:bodyPr>
            <a:normAutofit fontScale="85000" lnSpcReduction="20000"/>
          </a:bodyPr>
          <a:lstStyle/>
          <a:p>
            <a:r>
              <a:rPr lang="en-US" sz="2800" dirty="0" smtClean="0"/>
              <a:t>Word Bank</a:t>
            </a:r>
          </a:p>
          <a:p>
            <a:r>
              <a:rPr lang="en-US" sz="2800" dirty="0" smtClean="0"/>
              <a:t>Definition of </a:t>
            </a:r>
            <a:r>
              <a:rPr lang="en-US" sz="2800" dirty="0" smtClean="0"/>
              <a:t>Gauchers</a:t>
            </a:r>
            <a:r>
              <a:rPr lang="en-US" sz="2800" dirty="0" smtClean="0"/>
              <a:t> Disease</a:t>
            </a:r>
          </a:p>
          <a:p>
            <a:r>
              <a:rPr lang="en-US" sz="2800" dirty="0" smtClean="0"/>
              <a:t>History of GD</a:t>
            </a:r>
          </a:p>
          <a:p>
            <a:r>
              <a:rPr lang="en-US" sz="2800" dirty="0" smtClean="0"/>
              <a:t>Chemical Cause</a:t>
            </a:r>
          </a:p>
          <a:p>
            <a:r>
              <a:rPr lang="en-US" sz="2800" dirty="0" smtClean="0"/>
              <a:t>Symptoms</a:t>
            </a:r>
          </a:p>
          <a:p>
            <a:r>
              <a:rPr lang="en-US" sz="2800" dirty="0" smtClean="0"/>
              <a:t>Types of </a:t>
            </a:r>
            <a:r>
              <a:rPr lang="en-US" sz="2800" dirty="0" smtClean="0"/>
              <a:t>Gauchers</a:t>
            </a:r>
            <a:r>
              <a:rPr lang="en-US" sz="2800" dirty="0" smtClean="0"/>
              <a:t> Disease</a:t>
            </a:r>
          </a:p>
          <a:p>
            <a:r>
              <a:rPr lang="en-US" sz="2800" dirty="0" smtClean="0"/>
              <a:t>Who Can Get </a:t>
            </a:r>
            <a:r>
              <a:rPr lang="en-US" sz="2800" dirty="0" smtClean="0"/>
              <a:t>Gauchers</a:t>
            </a:r>
            <a:r>
              <a:rPr lang="en-US" sz="2800" dirty="0" smtClean="0"/>
              <a:t> Disease</a:t>
            </a:r>
          </a:p>
          <a:p>
            <a:r>
              <a:rPr lang="en-US" sz="2800" dirty="0" smtClean="0"/>
              <a:t>How To Get Tested</a:t>
            </a:r>
          </a:p>
          <a:p>
            <a:r>
              <a:rPr lang="en-US" sz="2800" dirty="0" smtClean="0"/>
              <a:t>Gene Mutation</a:t>
            </a:r>
          </a:p>
          <a:p>
            <a:r>
              <a:rPr lang="en-US" sz="2800" dirty="0" smtClean="0"/>
              <a:t>Clinical Treatments</a:t>
            </a:r>
          </a:p>
          <a:p>
            <a:r>
              <a:rPr lang="en-US" sz="2800" dirty="0" smtClean="0"/>
              <a:t>Resources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4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59"/>
    </mc:Choice>
    <mc:Fallback>
      <p:transition spd="slow"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Mutation of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/>
              <a:t>I</a:t>
            </a:r>
            <a:r>
              <a:rPr lang="en-US" sz="3200" dirty="0" smtClean="0"/>
              <a:t>n </a:t>
            </a:r>
            <a:r>
              <a:rPr lang="en-US" sz="3200" dirty="0"/>
              <a:t>1987, when the first </a:t>
            </a:r>
            <a:r>
              <a:rPr lang="en-US" sz="3200" u="sng" dirty="0">
                <a:hlinkClick r:id="rId4"/>
              </a:rPr>
              <a:t>gene mutation</a:t>
            </a:r>
            <a:r>
              <a:rPr lang="en-US" sz="3200" dirty="0"/>
              <a:t> that causes </a:t>
            </a:r>
            <a:r>
              <a:rPr lang="en-US" sz="3200" dirty="0"/>
              <a:t>Gaucher</a:t>
            </a:r>
            <a:r>
              <a:rPr lang="en-US" sz="3200" dirty="0"/>
              <a:t> disease was </a:t>
            </a:r>
            <a:r>
              <a:rPr lang="en-US" sz="3200" dirty="0" smtClean="0"/>
              <a:t>discovered </a:t>
            </a:r>
            <a:r>
              <a:rPr lang="en-US" sz="3200" dirty="0"/>
              <a:t>by Dr. Shoji Tsuji and </a:t>
            </a:r>
            <a:r>
              <a:rPr lang="en-US" sz="3200" dirty="0" smtClean="0"/>
              <a:t>coworkers</a:t>
            </a:r>
          </a:p>
          <a:p>
            <a:r>
              <a:rPr lang="en-US" sz="3200" dirty="0" smtClean="0"/>
              <a:t>Dr. Tsuji developed an inheritance diagram to illustrate three different paring of how </a:t>
            </a:r>
            <a:r>
              <a:rPr lang="en-US" sz="3200" dirty="0"/>
              <a:t>a child can be affected depending on the genetic material </a:t>
            </a:r>
            <a:r>
              <a:rPr lang="en-US" sz="3200" dirty="0" smtClean="0"/>
              <a:t>he/she </a:t>
            </a:r>
            <a:r>
              <a:rPr lang="en-US" sz="3200" dirty="0"/>
              <a:t>inherits from </a:t>
            </a:r>
            <a:r>
              <a:rPr lang="en-US" sz="3200" dirty="0" smtClean="0"/>
              <a:t>his/her </a:t>
            </a:r>
            <a:r>
              <a:rPr lang="en-US" sz="3200" dirty="0"/>
              <a:t>parents</a:t>
            </a:r>
            <a:r>
              <a:rPr lang="en-US" sz="3200" dirty="0" smtClean="0"/>
              <a:t>. </a:t>
            </a:r>
            <a:endParaRPr lang="en-US" sz="32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3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2"/>
    </mc:Choice>
    <mc:Fallback>
      <p:transition spd="slow" advTm="20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8" y="493486"/>
            <a:ext cx="9202056" cy="6096000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8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6"/>
    </mc:Choice>
    <mc:Fallback>
      <p:transition spd="slow" advTm="4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47650"/>
            <a:ext cx="9715499" cy="6610349"/>
          </a:xfr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39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5"/>
    </mc:Choice>
    <mc:Fallback>
      <p:transition spd="slow" advTm="5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848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 Mutation Inheritance Diagram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Option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38300"/>
            <a:ext cx="8596668" cy="4933949"/>
          </a:xfrm>
        </p:spPr>
        <p:txBody>
          <a:bodyPr>
            <a:normAutofit/>
          </a:bodyPr>
          <a:lstStyle/>
          <a:p>
            <a:endParaRPr lang="en-US" b="1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Parent 1 (a carrier</a:t>
            </a:r>
            <a:r>
              <a:rPr lang="en-US" sz="2400" dirty="0" smtClean="0"/>
              <a:t>)  G(Mutated Gene) g (Normal Gene)   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Parent </a:t>
            </a:r>
            <a:r>
              <a:rPr lang="en-US" sz="2400" dirty="0"/>
              <a:t>2 (a carrier</a:t>
            </a:r>
            <a:r>
              <a:rPr lang="en-US" sz="2400" dirty="0" smtClean="0"/>
              <a:t>) </a:t>
            </a:r>
            <a:r>
              <a:rPr lang="en-US" sz="2400" dirty="0" smtClean="0"/>
              <a:t>Gg</a:t>
            </a:r>
            <a:endParaRPr lang="en-US" sz="2400" dirty="0"/>
          </a:p>
          <a:p>
            <a:endParaRPr lang="en-US" sz="2400" b="1" dirty="0"/>
          </a:p>
          <a:p>
            <a:pPr marL="0" indent="0">
              <a:buNone/>
            </a:pPr>
            <a:r>
              <a:rPr lang="en-US" sz="2400" b="1" dirty="0" smtClean="0"/>
              <a:t>     Possibilities </a:t>
            </a:r>
            <a:r>
              <a:rPr lang="en-US" sz="2400" b="1" dirty="0"/>
              <a:t>for each child they have</a:t>
            </a:r>
            <a:endParaRPr lang="en-US" sz="2400" dirty="0"/>
          </a:p>
          <a:p>
            <a:r>
              <a:rPr lang="en-US" sz="2400" b="1" dirty="0"/>
              <a:t>GG</a:t>
            </a:r>
            <a:r>
              <a:rPr lang="en-US" sz="2400" dirty="0"/>
              <a:t> two mutated genes; person with </a:t>
            </a:r>
            <a:r>
              <a:rPr lang="en-US" sz="2400" dirty="0"/>
              <a:t>Gaucher</a:t>
            </a:r>
            <a:r>
              <a:rPr lang="en-US" sz="2400" dirty="0"/>
              <a:t> disease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two normal genes; normal enzyme activity, not a carrier</a:t>
            </a:r>
            <a:endParaRPr lang="en-US" sz="24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83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825"/>
    </mc:Choice>
    <mc:Fallback>
      <p:transition spd="slow" advTm="408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048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Gene </a:t>
            </a:r>
            <a:r>
              <a:rPr lang="en-US" dirty="0"/>
              <a:t>Mutation Inheritance </a:t>
            </a:r>
            <a:r>
              <a:rPr lang="en-US" dirty="0" smtClean="0"/>
              <a:t>Diagram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Option 02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14475"/>
            <a:ext cx="8596668" cy="484822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 smtClean="0"/>
              <a:t>Parent 1(a </a:t>
            </a:r>
            <a:r>
              <a:rPr lang="en-US" sz="2400" dirty="0"/>
              <a:t>person with </a:t>
            </a:r>
            <a:r>
              <a:rPr lang="en-US" sz="2400" dirty="0"/>
              <a:t>Gaucher</a:t>
            </a:r>
            <a:r>
              <a:rPr lang="en-US" sz="2400" dirty="0"/>
              <a:t> </a:t>
            </a:r>
            <a:r>
              <a:rPr lang="en-US" sz="2400" dirty="0" smtClean="0"/>
              <a:t>disease) </a:t>
            </a:r>
            <a:r>
              <a:rPr lang="en-US" sz="2400" b="1" dirty="0" smtClean="0"/>
              <a:t>GG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2400" dirty="0"/>
              <a:t>Parent </a:t>
            </a:r>
            <a:r>
              <a:rPr lang="en-US" sz="2400" dirty="0" smtClean="0"/>
              <a:t>2(a </a:t>
            </a:r>
            <a:r>
              <a:rPr lang="en-US" sz="2400" dirty="0"/>
              <a:t>person with normal </a:t>
            </a:r>
            <a:r>
              <a:rPr lang="en-US" sz="2400" dirty="0" smtClean="0"/>
              <a:t>genes)</a:t>
            </a:r>
            <a:r>
              <a:rPr lang="en-US" sz="2400" b="1" dirty="0" smtClean="0"/>
              <a:t>gg</a:t>
            </a:r>
            <a:endParaRPr lang="en-US" sz="2400" b="1" dirty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 smtClean="0"/>
              <a:t>     Possibilities </a:t>
            </a:r>
            <a:r>
              <a:rPr lang="en-US" sz="2400" b="1" dirty="0"/>
              <a:t>for each child they have</a:t>
            </a:r>
            <a:endParaRPr lang="en-US" sz="2400" dirty="0"/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61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18"/>
    </mc:Choice>
    <mc:Fallback>
      <p:transition spd="slow" advTm="25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Gene Mutation Inheritance </a:t>
            </a:r>
            <a:r>
              <a:rPr lang="en-US" dirty="0" smtClean="0"/>
              <a:t>Diagram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Option 03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76401"/>
            <a:ext cx="8596668" cy="436496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sz="2400" dirty="0" smtClean="0"/>
              <a:t>Parent 1 (a </a:t>
            </a:r>
            <a:r>
              <a:rPr lang="en-US" sz="2400" dirty="0"/>
              <a:t>person </a:t>
            </a:r>
            <a:r>
              <a:rPr lang="en-US" sz="2400" dirty="0" smtClean="0"/>
              <a:t>carrier) </a:t>
            </a:r>
            <a:r>
              <a:rPr lang="en-US" sz="2400" b="1" dirty="0"/>
              <a:t>G</a:t>
            </a:r>
            <a:r>
              <a:rPr lang="en-US" sz="2400" b="1" dirty="0" smtClean="0"/>
              <a:t>g</a:t>
            </a:r>
            <a:endParaRPr lang="en-US" sz="2400" b="1" dirty="0" smtClean="0"/>
          </a:p>
          <a:p>
            <a:r>
              <a:rPr lang="en-US" sz="2400" dirty="0"/>
              <a:t>Parent </a:t>
            </a:r>
            <a:r>
              <a:rPr lang="en-US" sz="2400" dirty="0" smtClean="0"/>
              <a:t>2 (a </a:t>
            </a:r>
            <a:r>
              <a:rPr lang="en-US" sz="2400" dirty="0"/>
              <a:t>person with normal </a:t>
            </a:r>
            <a:r>
              <a:rPr lang="en-US" sz="2400" dirty="0" smtClean="0"/>
              <a:t>genes) </a:t>
            </a:r>
            <a:r>
              <a:rPr lang="en-US" sz="2400" b="1" dirty="0" smtClean="0"/>
              <a:t>gg</a:t>
            </a:r>
            <a:endParaRPr lang="en-US" sz="2400" b="1" dirty="0" smtClean="0"/>
          </a:p>
          <a:p>
            <a:pPr marL="0" indent="0">
              <a:buNone/>
            </a:pPr>
            <a:endParaRPr lang="en-US" sz="2400" b="1" dirty="0" smtClean="0"/>
          </a:p>
          <a:p>
            <a:pPr marL="0" indent="0">
              <a:buNone/>
            </a:pPr>
            <a:r>
              <a:rPr lang="en-US" sz="2400" b="1" dirty="0"/>
              <a:t> </a:t>
            </a:r>
            <a:r>
              <a:rPr lang="en-US" sz="2400" b="1" dirty="0" smtClean="0"/>
              <a:t>    Possibilities </a:t>
            </a:r>
            <a:r>
              <a:rPr lang="en-US" sz="2400" b="1" dirty="0"/>
              <a:t>for each child they have</a:t>
            </a:r>
            <a:endParaRPr lang="en-US" sz="2400" dirty="0"/>
          </a:p>
          <a:p>
            <a:r>
              <a:rPr lang="en-US" sz="2400" b="1" dirty="0"/>
              <a:t>GG</a:t>
            </a:r>
            <a:r>
              <a:rPr lang="en-US" sz="2400" dirty="0"/>
              <a:t> two mutated genes; person with </a:t>
            </a:r>
            <a:r>
              <a:rPr lang="en-US" sz="2400" dirty="0"/>
              <a:t>Gaucher</a:t>
            </a:r>
            <a:r>
              <a:rPr lang="en-US" sz="2400" dirty="0"/>
              <a:t> disease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carrier of </a:t>
            </a:r>
            <a:r>
              <a:rPr lang="en-US" sz="2400" dirty="0"/>
              <a:t>Gaucher</a:t>
            </a:r>
            <a:r>
              <a:rPr lang="en-US" sz="2400" dirty="0"/>
              <a:t> gene; no signs or symptoms</a:t>
            </a:r>
          </a:p>
          <a:p>
            <a:r>
              <a:rPr lang="en-US" sz="2400" b="1" dirty="0"/>
              <a:t>gg</a:t>
            </a:r>
            <a:r>
              <a:rPr lang="en-US" sz="2400" dirty="0"/>
              <a:t> two normal genes; normal enzyme activity, not a carrier</a:t>
            </a:r>
            <a:endParaRPr lang="en-US" sz="24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2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85"/>
    </mc:Choice>
    <mc:Fallback>
      <p:transition spd="slow" advTm="1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CLINICAL TREATMENTS: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Enzyme replacement therapy (ERT)</a:t>
            </a:r>
          </a:p>
          <a:p>
            <a:r>
              <a:rPr lang="en-US" dirty="0"/>
              <a:t>An ERT is a type of medical treatment where a person receives an enzyme that his or her body does not produce enough of, usually by an</a:t>
            </a:r>
            <a:br>
              <a:rPr lang="en-US" dirty="0"/>
            </a:br>
            <a:r>
              <a:rPr lang="en-US" dirty="0"/>
              <a:t>intravenous—inside a person’s vein—infusion.</a:t>
            </a:r>
          </a:p>
          <a:p>
            <a:r>
              <a:rPr lang="en-US" b="1" dirty="0"/>
              <a:t>ELELYSO</a:t>
            </a:r>
          </a:p>
          <a:p>
            <a:r>
              <a:rPr lang="en-US" dirty="0"/>
              <a:t>ELELYSO acts like the enzyme </a:t>
            </a:r>
            <a:r>
              <a:rPr lang="en-US" dirty="0"/>
              <a:t>glucocerebrosidase</a:t>
            </a:r>
            <a:r>
              <a:rPr lang="en-US" dirty="0"/>
              <a:t> 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This </a:t>
            </a:r>
            <a:r>
              <a:rPr lang="en-US" dirty="0"/>
              <a:t>enzyme does not work well in people with </a:t>
            </a:r>
            <a:r>
              <a:rPr lang="en-US" dirty="0"/>
              <a:t>Gaucher</a:t>
            </a:r>
            <a:r>
              <a:rPr lang="en-US" dirty="0"/>
              <a:t> disease. ELELYSO enters </a:t>
            </a:r>
            <a:r>
              <a:rPr lang="en-US" dirty="0"/>
              <a:t>Gaucher</a:t>
            </a:r>
            <a:r>
              <a:rPr lang="en-US" dirty="0"/>
              <a:t> cells, where it breaks up the fatty substance that has built up, reducing the size of the cells.</a:t>
            </a:r>
          </a:p>
          <a:p>
            <a:r>
              <a:rPr lang="en-US" dirty="0"/>
              <a:t>ELELYSO is supplied as 200 Units per vial and is available by </a:t>
            </a:r>
            <a:r>
              <a:rPr lang="en-US" b="1" u="sng" dirty="0"/>
              <a:t>prescription only</a:t>
            </a:r>
          </a:p>
          <a:p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26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900"/>
    </mc:Choice>
    <mc:Fallback>
      <p:transition spd="slow" advTm="46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162050"/>
            <a:ext cx="8596668" cy="569594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Gauchers</a:t>
            </a:r>
            <a:r>
              <a:rPr lang="en-US" sz="2000" dirty="0" smtClean="0"/>
              <a:t> Disease: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RETRIEVED </a:t>
            </a:r>
            <a:r>
              <a:rPr lang="en-US" sz="2000" dirty="0"/>
              <a:t>FROM WORLD WIDE WEB APRIL 27, 2015 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      </a:t>
            </a:r>
            <a:r>
              <a:rPr lang="en-US" sz="2000" u="sng" dirty="0" smtClean="0">
                <a:hlinkClick r:id="rId4"/>
              </a:rPr>
              <a:t>http</a:t>
            </a:r>
            <a:r>
              <a:rPr lang="en-US" sz="2000" u="sng" dirty="0">
                <a:hlinkClick r:id="rId4"/>
              </a:rPr>
              <a:t>://history.nih.gov/exhibits/gaucher/docs/page_03.html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/>
              <a:t>Mingyi</a:t>
            </a:r>
            <a:r>
              <a:rPr lang="en-US" sz="2000" dirty="0"/>
              <a:t> Chen and Jun Wang (</a:t>
            </a:r>
            <a:r>
              <a:rPr lang="en-US" sz="2000" i="1" dirty="0"/>
              <a:t>2008</a:t>
            </a:r>
            <a:r>
              <a:rPr lang="en-US" sz="2000" dirty="0"/>
              <a:t>) </a:t>
            </a:r>
            <a:r>
              <a:rPr lang="en-US" sz="2000" dirty="0"/>
              <a:t>Gaucher</a:t>
            </a:r>
            <a:r>
              <a:rPr lang="en-US" sz="2000" dirty="0"/>
              <a:t> Disease: Review of the Literature. Archives of Pathology &amp; Laboratory Medicine: May 2008, Vol. 132, No. 5, pp. 851-853</a:t>
            </a:r>
            <a:r>
              <a:rPr lang="en-US" sz="2000" dirty="0" smtClean="0"/>
              <a:t>. </a:t>
            </a:r>
            <a:r>
              <a:rPr lang="en-US" sz="2000" b="1" dirty="0">
                <a:hlinkClick r:id="rId5"/>
              </a:rPr>
              <a:t>http://</a:t>
            </a:r>
            <a:r>
              <a:rPr lang="en-US" sz="2000" b="1" dirty="0" smtClean="0">
                <a:hlinkClick r:id="rId5"/>
              </a:rPr>
              <a:t>www.archivesofpathology.org/na101/home/literatum/publisher/pinnacle/journals/content/</a:t>
            </a:r>
            <a:endParaRPr lang="en-US" sz="2000" b="1" dirty="0" smtClean="0"/>
          </a:p>
          <a:p>
            <a:endParaRPr lang="en-US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2000" dirty="0" smtClean="0"/>
              <a:t>How do you get </a:t>
            </a:r>
            <a:r>
              <a:rPr lang="en-US" sz="2000" dirty="0" smtClean="0"/>
              <a:t>Gaucher</a:t>
            </a:r>
            <a:r>
              <a:rPr lang="en-US" sz="2000" dirty="0" smtClean="0"/>
              <a:t> Disease? </a:t>
            </a:r>
          </a:p>
          <a:p>
            <a:pPr marL="0" indent="0">
              <a:buNone/>
            </a:pPr>
            <a:r>
              <a:rPr lang="en-US" sz="2000" dirty="0" smtClean="0"/>
              <a:t>     </a:t>
            </a:r>
            <a:r>
              <a:rPr lang="en-US" sz="2000" dirty="0" smtClean="0">
                <a:hlinkClick r:id="rId6"/>
              </a:rPr>
              <a:t>http</a:t>
            </a:r>
            <a:r>
              <a:rPr lang="en-US" sz="2000" dirty="0">
                <a:hlinkClick r:id="rId6"/>
              </a:rPr>
              <a:t>://</a:t>
            </a:r>
            <a:r>
              <a:rPr lang="en-US" sz="2000" dirty="0" smtClean="0">
                <a:hlinkClick r:id="rId6"/>
              </a:rPr>
              <a:t>www.elelyso.com/how-do-you-get-gaucher</a:t>
            </a:r>
            <a:r>
              <a:rPr lang="en-US" sz="2000" dirty="0" smtClean="0"/>
              <a:t>?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pitchFamily="2" charset="2"/>
              <a:buChar char="Ø"/>
            </a:pPr>
            <a:endParaRPr lang="en-US" dirty="0" smtClean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9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05"/>
    </mc:Choice>
    <mc:Fallback>
      <p:transition spd="slow" advTm="7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Images of </a:t>
            </a:r>
            <a:r>
              <a:rPr lang="en-US" dirty="0" smtClean="0"/>
              <a:t>Gauchers</a:t>
            </a:r>
            <a:r>
              <a:rPr lang="en-US" dirty="0" smtClean="0"/>
              <a:t>  Disease http</a:t>
            </a:r>
            <a:r>
              <a:rPr lang="en-US" dirty="0"/>
              <a:t>://www.bing.com/images/search?q=gauchers+disease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467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13"/>
    </mc:Choice>
    <mc:Fallback>
      <p:transition spd="slow" advTm="35513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66700"/>
            <a:ext cx="8596668" cy="666750"/>
          </a:xfrm>
        </p:spPr>
        <p:txBody>
          <a:bodyPr/>
          <a:lstStyle/>
          <a:p>
            <a:r>
              <a:rPr lang="en-US" dirty="0" smtClean="0"/>
              <a:t>Word Bank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066801"/>
            <a:ext cx="8596668" cy="4974562"/>
          </a:xfrm>
        </p:spPr>
        <p:txBody>
          <a:bodyPr>
            <a:normAutofit/>
          </a:bodyPr>
          <a:lstStyle/>
          <a:p>
            <a:r>
              <a:rPr lang="en-US" dirty="0"/>
              <a:t>Anemia: A decrease in Red Blood cells</a:t>
            </a:r>
          </a:p>
          <a:p>
            <a:r>
              <a:rPr lang="en-US" dirty="0"/>
              <a:t>G: Mutated Gene</a:t>
            </a:r>
          </a:p>
          <a:p>
            <a:r>
              <a:rPr lang="en-US" dirty="0"/>
              <a:t>g: Normal </a:t>
            </a:r>
            <a:r>
              <a:rPr lang="en-US" dirty="0" smtClean="0"/>
              <a:t>gene</a:t>
            </a:r>
          </a:p>
          <a:p>
            <a:r>
              <a:rPr lang="en-US" dirty="0" smtClean="0"/>
              <a:t>Glucocerebrosidase</a:t>
            </a:r>
            <a:r>
              <a:rPr lang="en-US" dirty="0" smtClean="0"/>
              <a:t>: </a:t>
            </a:r>
            <a:r>
              <a:rPr lang="en-US" dirty="0"/>
              <a:t>an enzyme of mammalian tissue that catalyzes the hydrolysis of the glucose part of a </a:t>
            </a:r>
            <a:r>
              <a:rPr lang="en-US" dirty="0"/>
              <a:t>glucocerebroside</a:t>
            </a:r>
            <a:r>
              <a:rPr lang="en-US" dirty="0"/>
              <a:t> and is deficient in patients affected with </a:t>
            </a:r>
            <a:r>
              <a:rPr lang="en-US" dirty="0"/>
              <a:t>Gaucher's</a:t>
            </a:r>
            <a:r>
              <a:rPr lang="en-US" dirty="0"/>
              <a:t> disease </a:t>
            </a:r>
            <a:endParaRPr lang="en-US" dirty="0"/>
          </a:p>
          <a:p>
            <a:r>
              <a:rPr lang="en-US" dirty="0"/>
              <a:t>Hepatosplenomagaly</a:t>
            </a:r>
            <a:r>
              <a:rPr lang="en-US" dirty="0"/>
              <a:t>: Enlarged Liver and Spleen</a:t>
            </a:r>
          </a:p>
          <a:p>
            <a:r>
              <a:rPr lang="en-US" dirty="0"/>
              <a:t>Leukopenia: Is a decrease in white blood cells.</a:t>
            </a:r>
          </a:p>
          <a:p>
            <a:r>
              <a:rPr lang="en-US" dirty="0"/>
              <a:t>Platelets(Thrombocytes):  Colorless blood cells that help blood to clot.</a:t>
            </a:r>
          </a:p>
          <a:p>
            <a:r>
              <a:rPr lang="en-US" dirty="0"/>
              <a:t>Thrombocytopenia: Condition in which individual have a low blood platelet count; often occurs as a result of a spate disorder, such as leukemia or an immune system problem, i.e. </a:t>
            </a:r>
            <a:r>
              <a:rPr lang="en-US" dirty="0"/>
              <a:t>Gauchers</a:t>
            </a:r>
            <a:r>
              <a:rPr lang="en-US" dirty="0"/>
              <a:t> Disease.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6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81"/>
    </mc:Choice>
    <mc:Fallback>
      <p:transition spd="slow" advTm="5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315963"/>
            <a:ext cx="5794715" cy="451878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</a:t>
            </a:r>
            <a:r>
              <a:rPr lang="en-US" sz="3600" dirty="0"/>
              <a:t>genetic metabolic disorder in which a fatty substance accumulates in the body, especially the spleen, liver, lungs, and bone marrow.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144" y="1697037"/>
            <a:ext cx="3810000" cy="304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14401" y="986971"/>
            <a:ext cx="5333999" cy="5080000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4000" dirty="0" smtClean="0"/>
              <a:t>Definition:</a:t>
            </a:r>
            <a:endParaRPr lang="en-US" sz="4000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9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45"/>
    </mc:Choice>
    <mc:Fallback>
      <p:transition spd="slow" advTm="15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b="1" dirty="0" smtClean="0"/>
          </a:p>
          <a:p>
            <a:r>
              <a:rPr lang="en-US" sz="2800" dirty="0" smtClean="0"/>
              <a:t>It is also the most common genetic disease affecting Ashkenazi Jewish people (Eastern, Central and Northern European ancestry), with a carrier frequency of 1 in 10 (Dr. John </a:t>
            </a:r>
            <a:r>
              <a:rPr lang="en-US" sz="2800" dirty="0" smtClean="0"/>
              <a:t>Barranger</a:t>
            </a:r>
            <a:r>
              <a:rPr lang="en-US" sz="2800" dirty="0" smtClean="0"/>
              <a:t> and Dr. Ed </a:t>
            </a:r>
            <a:r>
              <a:rPr lang="en-US" sz="2800" dirty="0" smtClean="0"/>
              <a:t>Ginns</a:t>
            </a:r>
            <a:r>
              <a:rPr lang="en-US" sz="2800" dirty="0" smtClean="0"/>
              <a:t> 1989). This pan ethnic disease involves many organ systems, such as liver, spleen, lungs, brain, metabolism and bone marrow.</a:t>
            </a:r>
            <a:endParaRPr lang="en-US" sz="2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3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69"/>
    </mc:Choice>
    <mc:Fallback>
      <p:transition spd="slow" advTm="309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 1960, an experiment by Dr. Roscoe Brady , showed that people with </a:t>
            </a:r>
            <a:r>
              <a:rPr lang="en-US" sz="3600" dirty="0" smtClean="0"/>
              <a:t>Gauchers</a:t>
            </a:r>
            <a:r>
              <a:rPr lang="en-US" sz="3600" dirty="0" smtClean="0"/>
              <a:t> </a:t>
            </a:r>
            <a:r>
              <a:rPr lang="en-US" sz="3600" dirty="0" smtClean="0"/>
              <a:t>disease </a:t>
            </a:r>
            <a:r>
              <a:rPr lang="en-US" sz="3600" dirty="0" smtClean="0"/>
              <a:t>made  lipids normally but did not make enough  of the enzyme </a:t>
            </a:r>
            <a:r>
              <a:rPr lang="en-US" sz="3600" dirty="0" smtClean="0"/>
              <a:t>Glucocerebrosidase</a:t>
            </a:r>
            <a:r>
              <a:rPr lang="en-US" sz="3600" dirty="0" smtClean="0"/>
              <a:t> found in the white blood cells. </a:t>
            </a:r>
            <a:endParaRPr lang="en-US" sz="36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9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4"/>
    </mc:Choice>
    <mc:Fallback>
      <p:transition spd="slow" advTm="22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95399" y="1041400"/>
            <a:ext cx="6241816" cy="918029"/>
          </a:xfrm>
        </p:spPr>
        <p:txBody>
          <a:bodyPr>
            <a:normAutofit/>
          </a:bodyPr>
          <a:lstStyle/>
          <a:p>
            <a:r>
              <a:rPr lang="en-US" sz="5400" dirty="0" smtClean="0"/>
              <a:t>Chemical Cause</a:t>
            </a:r>
            <a:endParaRPr lang="en-US" sz="54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36" b="27636"/>
          <a:stretch>
            <a:fillRect/>
          </a:stretch>
        </p:blipFill>
        <p:spPr>
          <a:xfrm>
            <a:off x="7010400" y="809171"/>
            <a:ext cx="5181600" cy="3845718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95399" y="2394857"/>
            <a:ext cx="5715001" cy="3614057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In 1934, the French chemist A. </a:t>
            </a:r>
            <a:r>
              <a:rPr lang="en-US" sz="3200" dirty="0"/>
              <a:t>Aghion</a:t>
            </a:r>
            <a:r>
              <a:rPr lang="en-US" sz="3200" dirty="0"/>
              <a:t> discovered the chemical cause of the enlarged </a:t>
            </a:r>
            <a:r>
              <a:rPr lang="en-US" sz="3200" u="sng" dirty="0">
                <a:hlinkClick r:id="rId5"/>
              </a:rPr>
              <a:t>spleens</a:t>
            </a:r>
            <a:r>
              <a:rPr lang="en-US" sz="3200" dirty="0"/>
              <a:t> and </a:t>
            </a:r>
            <a:r>
              <a:rPr lang="en-US" sz="3200" u="sng" dirty="0">
                <a:hlinkClick r:id="rId6"/>
              </a:rPr>
              <a:t>liver</a:t>
            </a:r>
            <a:r>
              <a:rPr lang="en-US" sz="3200" dirty="0"/>
              <a:t>: a buildup of a lipid (fatty substance) called "</a:t>
            </a:r>
            <a:r>
              <a:rPr lang="en-US" sz="3200" u="sng" dirty="0">
                <a:solidFill>
                  <a:srgbClr val="0070C0"/>
                </a:solidFill>
                <a:hlinkClick r:id="rId7"/>
              </a:rPr>
              <a:t>glucocerebroside</a:t>
            </a:r>
            <a:r>
              <a:rPr lang="en-US" dirty="0">
                <a:solidFill>
                  <a:srgbClr val="0070C0"/>
                </a:solidFill>
              </a:rPr>
              <a:t>."</a:t>
            </a:r>
          </a:p>
          <a:p>
            <a:r>
              <a:rPr lang="en-US" sz="2600" dirty="0" smtClean="0">
                <a:solidFill>
                  <a:srgbClr val="F4401C"/>
                </a:solidFill>
              </a:rPr>
              <a:t>To the right: Enlarged Cells in the Spleen of someone with </a:t>
            </a:r>
            <a:r>
              <a:rPr lang="en-US" sz="2600" dirty="0" smtClean="0">
                <a:solidFill>
                  <a:srgbClr val="F4401C"/>
                </a:solidFill>
              </a:rPr>
              <a:t>Gauchers</a:t>
            </a:r>
            <a:r>
              <a:rPr lang="en-US" sz="2600" dirty="0" smtClean="0">
                <a:solidFill>
                  <a:srgbClr val="F4401C"/>
                </a:solidFill>
              </a:rPr>
              <a:t> disease </a:t>
            </a:r>
            <a:endParaRPr lang="en-US" sz="2600" dirty="0">
              <a:solidFill>
                <a:srgbClr val="F4401C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3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730"/>
    </mc:Choice>
    <mc:Fallback>
      <p:transition spd="slow" advTm="36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315963"/>
            <a:ext cx="5462208" cy="451878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</a:t>
            </a:r>
            <a:r>
              <a:rPr lang="en-US" sz="3200" dirty="0"/>
              <a:t>disorder is characterized by bruising, fatigue, anemia, low blood platelets, and enlargement of the liver and spleen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23" y="1315963"/>
            <a:ext cx="3810000" cy="3048000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95087" y="696686"/>
            <a:ext cx="10802142" cy="5138057"/>
          </a:xfrm>
        </p:spPr>
        <p:txBody>
          <a:bodyPr/>
          <a:lstStyle/>
          <a:p>
            <a:endParaRPr lang="en-US" dirty="0" smtClean="0"/>
          </a:p>
          <a:p>
            <a:r>
              <a:rPr lang="en-US" sz="4000" dirty="0" smtClean="0">
                <a:solidFill>
                  <a:schemeClr val="tx1"/>
                </a:solidFill>
              </a:rPr>
              <a:t>Symptoms: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80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28"/>
    </mc:Choice>
    <mc:Fallback>
      <p:transition spd="slow" advTm="10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</a:t>
            </a:r>
            <a:r>
              <a:rPr lang="en-US" dirty="0" smtClean="0"/>
              <a:t>Gauchers</a:t>
            </a:r>
            <a:r>
              <a:rPr lang="en-US" dirty="0" smtClean="0"/>
              <a:t> Disease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Activity </a:t>
            </a:r>
            <a:r>
              <a:rPr lang="en-US" sz="4000" dirty="0" smtClean="0"/>
              <a:t>of the enzyme </a:t>
            </a:r>
            <a:r>
              <a:rPr lang="en-US" sz="4000" dirty="0" smtClean="0"/>
              <a:t>Glucocerebrosidase</a:t>
            </a:r>
            <a:r>
              <a:rPr lang="en-US" sz="4000" dirty="0" smtClean="0"/>
              <a:t>, help </a:t>
            </a:r>
            <a:r>
              <a:rPr lang="en-US" sz="4000" dirty="0" smtClean="0"/>
              <a:t>researchers </a:t>
            </a:r>
            <a:r>
              <a:rPr lang="en-US" sz="4000" dirty="0" smtClean="0"/>
              <a:t>identify the three Types of </a:t>
            </a:r>
            <a:r>
              <a:rPr lang="en-US" sz="4000" dirty="0" smtClean="0"/>
              <a:t>Gauchers</a:t>
            </a:r>
            <a:r>
              <a:rPr lang="en-US" sz="4000" dirty="0" smtClean="0"/>
              <a:t> disease</a:t>
            </a:r>
            <a:r>
              <a:rPr lang="en-US" dirty="0"/>
              <a:t> </a:t>
            </a:r>
            <a:r>
              <a:rPr lang="en-US" sz="4000" dirty="0" smtClean="0"/>
              <a:t>Type 1, Type II, and Type III</a:t>
            </a:r>
            <a:endParaRPr lang="en-US" sz="4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6"/>
    </mc:Choice>
    <mc:Fallback>
      <p:transition spd="slow" advTm="7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treme Shadow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323</TotalTime>
  <Words>1081</Words>
  <Application>Microsoft Office PowerPoint</Application>
  <PresentationFormat>Widescreen</PresentationFormat>
  <Paragraphs>139</Paragraphs>
  <Slides>28</Slides>
  <Notes>0</Notes>
  <HiddenSlides>0</HiddenSlides>
  <MMClips>27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Trebuchet MS</vt:lpstr>
      <vt:lpstr>Wingdings</vt:lpstr>
      <vt:lpstr>Wingdings 3</vt:lpstr>
      <vt:lpstr>Facet</vt:lpstr>
      <vt:lpstr>Gauchers Disease</vt:lpstr>
      <vt:lpstr>OUTLINE</vt:lpstr>
      <vt:lpstr>Word Bank</vt:lpstr>
      <vt:lpstr>A genetic metabolic disorder in which a fatty substance accumulates in the body, especially the spleen, liver, lungs, and bone marrow. </vt:lpstr>
      <vt:lpstr>History of Gauchers Disease</vt:lpstr>
      <vt:lpstr>History of Gauchers Disease</vt:lpstr>
      <vt:lpstr>Chemical Cause</vt:lpstr>
      <vt:lpstr>The disorder is characterized by bruising, fatigue, anemia, low blood platelets, and enlargement of the liver and spleen. </vt:lpstr>
      <vt:lpstr>Types of Gauchers Disease</vt:lpstr>
      <vt:lpstr>TYPE I</vt:lpstr>
      <vt:lpstr>TYPE 1:</vt:lpstr>
      <vt:lpstr>TYPE 1:</vt:lpstr>
      <vt:lpstr>TYPE II</vt:lpstr>
      <vt:lpstr>PowerPoint Presentation</vt:lpstr>
      <vt:lpstr>TYPE III</vt:lpstr>
      <vt:lpstr>Who Can Get Gauchers Disease</vt:lpstr>
      <vt:lpstr>Who Can get Gauchers Disease Cont’d</vt:lpstr>
      <vt:lpstr>Who Can Get Gauchers Disease Cont’d</vt:lpstr>
      <vt:lpstr>How To Get Tested For Gauchers Disease</vt:lpstr>
      <vt:lpstr>Gene Mutation of Gauchers Disease</vt:lpstr>
      <vt:lpstr>PowerPoint Presentation</vt:lpstr>
      <vt:lpstr>PowerPoint Presentation</vt:lpstr>
      <vt:lpstr>Gene Mutation Inheritance Diagram  Option 1</vt:lpstr>
      <vt:lpstr>Gene Mutation Inheritance Diagram  Option 02</vt:lpstr>
      <vt:lpstr>Gene Mutation Inheritance Diagram  Option 03</vt:lpstr>
      <vt:lpstr>CLINICAL TREATMENTS:</vt:lpstr>
      <vt:lpstr>RESOURES:</vt:lpstr>
      <vt:lpstr>RESOURCES: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Gauchers Disease</dc:title>
  <dc:creator>Love Peace Happiness</dc:creator>
  <cp:lastModifiedBy>Love Peace Happiness</cp:lastModifiedBy>
  <cp:revision>44</cp:revision>
  <dcterms:created xsi:type="dcterms:W3CDTF">2015-05-20T17:09:20Z</dcterms:created>
  <dcterms:modified xsi:type="dcterms:W3CDTF">2015-05-31T01:19:47Z</dcterms:modified>
</cp:coreProperties>
</file>